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70" r:id="rId15"/>
    <p:sldId id="268" r:id="rId16"/>
    <p:sldId id="269" r:id="rId17"/>
    <p:sldId id="272" r:id="rId18"/>
    <p:sldId id="271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64" autoAdjust="0"/>
  </p:normalViewPr>
  <p:slideViewPr>
    <p:cSldViewPr snapToGrid="0">
      <p:cViewPr varScale="1">
        <p:scale>
          <a:sx n="82" d="100"/>
          <a:sy n="82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0435A-4397-4DD8-8181-59D76FF4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855B0-B6CA-4439-ADAE-10A6C4CBB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3F9D8-A914-4FF5-B8F9-3381A30073E3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04FBF-F886-4443-96B7-8A0C81336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A229-6A94-4232-A107-E1DCB184F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98075-E82B-4DC8-AF34-A96E49ECC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3D51-7F69-4EDF-AEC2-81A37D54846F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2446-B71A-4D6A-991A-E1C344265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Sparkles Top">
            <a:extLst>
              <a:ext uri="{FF2B5EF4-FFF2-40B4-BE49-F238E27FC236}">
                <a16:creationId xmlns:a16="http://schemas.microsoft.com/office/drawing/2014/main" id="{FADBDF25-4BF4-448D-9A5E-B27B5E2EA4B6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F05C796-DE33-420C-A4E3-3AC4FEAB4B41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7C0FAB46-A656-4B3B-84FA-49D733D74FE4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C5F2879F-F82D-47EB-856D-C4C5FB20388D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1F873CC8-9005-4435-BD33-FB093CB79AF7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63EE8241-DD08-415B-80FD-640ACC35898C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1A879781-3F72-4CB0-B7CA-EBDA58964BEB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15F8D3-5B7E-4881-9C3F-38D19FA31C96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 descr="Glow Light">
              <a:extLst>
                <a:ext uri="{FF2B5EF4-FFF2-40B4-BE49-F238E27FC236}">
                  <a16:creationId xmlns:a16="http://schemas.microsoft.com/office/drawing/2014/main" id="{948376D4-E1AE-4BB4-97A4-A68BD21161B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4D99C49-30FB-4EA9-AED5-7177E70E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AC57021-105C-4E27-B73A-9719F91F34B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 descr="Glow Light">
              <a:extLst>
                <a:ext uri="{FF2B5EF4-FFF2-40B4-BE49-F238E27FC236}">
                  <a16:creationId xmlns:a16="http://schemas.microsoft.com/office/drawing/2014/main" id="{7E9EDAF9-CB67-4026-93ED-59AF7B23A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6DB0D48-B5E3-430D-87C8-D9047CCEF2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C03BA51-7DCE-45FD-9C26-2E869BF35B39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7034AC5-9DAD-4376-B195-324CC3D8DA0F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6425ED02-D6CF-4A6B-BBD3-12FF1F9A83EB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13B152A7-8D62-4E3A-B9FD-F12B18D03EE3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2C1DF3AE-2F65-413C-9AC6-4B723AE6CE74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6370136-999D-4963-AE10-7BDCFE7124A0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D274B46E-EDFC-427E-A436-FF46C06FAB11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074BB639-C5FE-4AEB-873F-74B6190E1181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BEEA40ED-ACFC-4EF8-8B08-75930D2983D7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F84F6C6C-EA75-4AA1-8490-6388758DBD8D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3CC77271-F664-466A-AE28-7724935272F6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56880D64-6F66-419D-9522-984EFB6AB5DD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B37F30C4-2FA0-439F-A39F-F1288608C36F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8F61C938-2A23-4E25-9E74-C88804E5847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90590B3-DD94-434A-B3A0-E0E210D8B779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EF02C580-C49D-499F-9728-CF29BB951E17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718FDC0D-C2F2-4693-915B-656A77750076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9C834023-6F4D-47CE-A5ED-134B01DDA1A3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DD989AEB-986C-4BAB-86C0-00D38238785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D2962FE6-3836-4FA0-AF39-CB4E477013C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71C8E769-CBEB-47FC-B99D-15AEAF7ABE79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5B3C5945-6067-49CA-8FF5-8771C25020C8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EC0DB818-6795-41D2-B392-FE8FF42CA452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EE9A5A-3CCD-411B-8DE7-E096B5E6BB73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B68643-6061-43B5-9344-4828753C964D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43F5081-4827-4D6B-AC0D-4C3F835898B8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691C1A-D5AA-4E19-B945-FB736745A6DE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07DCB5-751B-4310-97C6-7313A2A822B2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284A5C-6F07-4501-93D3-C0E5F312396F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C48CEC6-631E-49A3-B8B0-DB8E057AD578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725119C3-AEC1-4D0D-8537-FEF044F75673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Circle: Hollow 51">
              <a:extLst>
                <a:ext uri="{FF2B5EF4-FFF2-40B4-BE49-F238E27FC236}">
                  <a16:creationId xmlns:a16="http://schemas.microsoft.com/office/drawing/2014/main" id="{A9954CA9-0A31-425F-A8A7-5ED65EF10DA4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id="{F6534ADC-01AE-451B-BD6E-A200FB9AE8AE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CCE97EAF-039D-4154-8305-F8202019117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7AA6B74-B6C2-42A0-86F9-E0C898AD4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22A3517-57F1-4D35-84E8-BF50AEAE6BD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3DD14723-22FA-4A94-BD38-DA2E95BDD757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6ADB8C-D957-4448-AFD3-0D67F19D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42FFA55-9DB8-4217-81ED-3A85E543817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445B1F88-321F-43D7-BE05-7FCF13BEA83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4D3AECC-3EEA-4A57-9165-844E10083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0552E74-E4C1-4E45-8452-67840C9E11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DD4E4271-A326-4312-836A-9E104E609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6FF4AC7-F46E-48C9-B942-B229A0DE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4C69F0-C27A-4F9A-9E4F-0B7C1ED823D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AF2B58ED-192E-4BB8-895D-E81A6AA1EE7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CE4CFD4-61F6-4890-9D1B-6D14ECBB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76FE4F2-C023-4763-9C68-FF0B454E3D2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CC7FBFB5-2B2A-4819-991E-F9E694668F5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6D9E730-C7E6-4E8A-8239-4AF19CA27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EE4F7E4-1014-412B-AA48-86EBE8E72F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61446C26-0231-4F5B-B22A-33F037F0A3A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48776B9-4ADE-4610-BCA7-616E4CC76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FA0AFC5-C797-4E9A-BA52-8485802F6A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1515052-2354-4F31-8E77-59ED420E7A8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26B0A78-BFDF-4F4F-AF6B-ADA47E57D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0AB04C1-D88C-4666-846F-EDD24B48100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6354D5DC-FAD4-408C-B3FE-57CDD23290D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1E7C208-1BFE-4BD8-8907-230AD636D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743EC78-E64F-42FF-AAB9-46063EAA85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2E20D849-69CC-4E2E-AA54-282D415F101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BBC06CB-B1DD-451D-AF64-49754B8C6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14D1D9C-D35B-4C27-BDF9-76577111721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E02D279D-1502-4397-AF99-49DAF0C7EB9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6928743-4054-49A2-9517-36381DFA8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B46406D-3428-4805-B5D5-B29F6977D95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 descr="Glow Light">
              <a:extLst>
                <a:ext uri="{FF2B5EF4-FFF2-40B4-BE49-F238E27FC236}">
                  <a16:creationId xmlns:a16="http://schemas.microsoft.com/office/drawing/2014/main" id="{3C6017F2-A975-4C6B-9A32-BDA94DA7AFC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49AA986-8B04-4120-BAB9-1ECD70B26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03C4028-4F5F-4303-B9C0-45E1A2D7229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6" name="Group 65" descr="Glow Light">
              <a:extLst>
                <a:ext uri="{FF2B5EF4-FFF2-40B4-BE49-F238E27FC236}">
                  <a16:creationId xmlns:a16="http://schemas.microsoft.com/office/drawing/2014/main" id="{5382CC89-ABF4-4D2F-94C5-77CCE3481EDB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544917A-9AC2-4300-97D2-E1AB2FABB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6BC916E-AD5B-41D8-8DFB-BB822DEE1E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Circle: Hollow 66">
              <a:extLst>
                <a:ext uri="{FF2B5EF4-FFF2-40B4-BE49-F238E27FC236}">
                  <a16:creationId xmlns:a16="http://schemas.microsoft.com/office/drawing/2014/main" id="{52AEB91B-E65D-47F4-8322-3766ECDAA0F4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Circle: Hollow 67">
              <a:extLst>
                <a:ext uri="{FF2B5EF4-FFF2-40B4-BE49-F238E27FC236}">
                  <a16:creationId xmlns:a16="http://schemas.microsoft.com/office/drawing/2014/main" id="{DFB1BB06-FDAB-41D6-8C3B-950A2D8A0FC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62823A-32EE-4AD7-8AED-2FEF57B25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CF77F6F-45BC-40B4-B71C-0A005757D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6F9DA65-51E0-4BED-AC6F-9672ED18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41D2857-D466-4D6E-9B0C-5485F4AB7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3E91C4-737A-4C3F-8E5D-D53C02E55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594004-0701-451B-B077-0F543D968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58EAF6B-4DB1-4AE7-9BC6-DBA4F573E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8FBA50-98C5-451C-BA17-E225FBA50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06742A-FEC7-47E9-A915-F0049BE9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5C1CDB-8B4A-4472-9BCD-5BA32AEF6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CF05132-766E-4296-A7F1-9184654D9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2D48CD-50CF-4FE4-A613-507A83E97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FD9077-D1F5-4D77-AFEC-50B24047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F964FF6-088A-4B47-8E23-080A739BB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CE5C981-5D55-4181-BB29-787925046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C9D4321-91CE-4918-8904-678C1EC9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495720" y="4491145"/>
            <a:ext cx="4812627" cy="46156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2D46C1-4851-4C82-AD46-2B742E762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40953" y="2794383"/>
            <a:ext cx="6219567" cy="17278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Your Wedding Album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DD11AA-1CCD-4B1C-9A38-D2972E5770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7017652" y="783000"/>
            <a:ext cx="4356000" cy="5292000"/>
          </a:xfrm>
          <a:solidFill>
            <a:schemeClr val="accent1"/>
          </a:solidFill>
          <a:ln w="635000" cap="rnd" cmpd="tri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6752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parkles Top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 descr="Glow Light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 descr="Glow Light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8800" kern="1200" spc="-3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FCF9E464-9F47-493E-932D-2874A955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383213" cy="2946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6991322" y="1539000"/>
            <a:ext cx="3780000" cy="3780000"/>
          </a:xfrm>
          <a:ln w="635000" cap="rnd" cmpd="sng">
            <a:solidFill>
              <a:schemeClr val="bg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7534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noProof="0"/>
              <a:t>Slide Title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" name="Group 15" descr="Glow Light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 descr="Glow Light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50" name="Group 49" descr="Glow Light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1" name="Group 50" descr="Glow Light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9FEED34F-4AA7-4658-9B90-9D5CB3622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993835" y="800217"/>
            <a:ext cx="2736000" cy="2736000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14CD6FD6-4EF7-4BF2-A5AA-5EECBC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1211513" y="1087728"/>
            <a:ext cx="4636800" cy="4636800"/>
          </a:xfrm>
          <a:ln w="244475" cap="rnd" cmpd="sng">
            <a:gradFill>
              <a:gsLst>
                <a:gs pos="100000">
                  <a:srgbClr val="665B3C"/>
                </a:gs>
                <a:gs pos="66000">
                  <a:srgbClr val="E4D6AE"/>
                </a:gs>
                <a:gs pos="0">
                  <a:schemeClr val="bg1">
                    <a:lumMod val="95000"/>
                  </a:schemeClr>
                </a:gs>
              </a:gsLst>
              <a:lin ang="5220000" scaled="0"/>
            </a:gradFill>
            <a:prstDash val="sysDot"/>
            <a:miter lim="800000"/>
          </a:ln>
          <a:effectLst>
            <a:glow rad="114300">
              <a:schemeClr val="bg1">
                <a:alpha val="10000"/>
              </a:schemeClr>
            </a:glo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553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" name="Group 15" descr="Glow Light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 descr="Glow Light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50" name="Group 49" descr="Glow Light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1" name="Group 50" descr="Glow Light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EA9D95-3F5B-4091-827F-87F01A6F9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1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anchor="b"/>
          <a:lstStyle>
            <a:lvl1pPr algn="r">
              <a:defRPr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noProof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000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parkles Top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 descr="Glow Light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 descr="Glow Light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856087" y="2165684"/>
            <a:ext cx="3436364" cy="3436364"/>
          </a:xfrm>
          <a:ln w="635000" cap="rnd" cmpd="sng">
            <a:solidFill>
              <a:schemeClr val="tx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E103B770-AEFD-44FF-BADF-AB68C428C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5428758" y="1953047"/>
            <a:ext cx="2487273" cy="2487273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4" name="Picture Placeholder 10">
            <a:extLst>
              <a:ext uri="{FF2B5EF4-FFF2-40B4-BE49-F238E27FC236}">
                <a16:creationId xmlns:a16="http://schemas.microsoft.com/office/drawing/2014/main" id="{FCBEE3C2-FE80-4EFB-9950-B294D64990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071555" y="1760798"/>
            <a:ext cx="2315650" cy="2813227"/>
          </a:xfrm>
          <a:solidFill>
            <a:schemeClr val="accent1"/>
          </a:solidFill>
          <a:ln w="635000" cap="rnd" cmpd="dbl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435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55CEE-7029-4EBB-BB73-2FC34893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3381" y="402268"/>
            <a:ext cx="7910243" cy="1681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Your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7835D-5D88-495C-B1CF-AC59401B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0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8800" kern="1200" spc="-300"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fafs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gocolle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" TargetMode="External"/><Relationship Id="rId5" Type="http://schemas.openxmlformats.org/officeDocument/2006/relationships/hyperlink" Target="http://www.fastweb.com/" TargetMode="External"/><Relationship Id="rId4" Type="http://schemas.openxmlformats.org/officeDocument/2006/relationships/hyperlink" Target="http://www.collegenet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tmpguidance.yolasite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legedata.com/en/explore-colleges/college-search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niche.com/" TargetMode="External"/><Relationship Id="rId12" Type="http://schemas.openxmlformats.org/officeDocument/2006/relationships/hyperlink" Target="https://www.collegexpress.com/college/sear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rincetonreview.com/college-search" TargetMode="External"/><Relationship Id="rId11" Type="http://schemas.openxmlformats.org/officeDocument/2006/relationships/hyperlink" Target="https://www.unigo.com/college-match" TargetMode="External"/><Relationship Id="rId5" Type="http://schemas.openxmlformats.org/officeDocument/2006/relationships/hyperlink" Target="https://ctcl.org/" TargetMode="External"/><Relationship Id="rId10" Type="http://schemas.openxmlformats.org/officeDocument/2006/relationships/hyperlink" Target="https://www.petersons.com/college-search.aspx" TargetMode="External"/><Relationship Id="rId4" Type="http://schemas.openxmlformats.org/officeDocument/2006/relationships/hyperlink" Target="https://bigfuture.collegeboard.org/college-search" TargetMode="External"/><Relationship Id="rId9" Type="http://schemas.openxmlformats.org/officeDocument/2006/relationships/hyperlink" Target="https://www.mycollegeoptions.org/College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9841A3-D33B-4444-9C98-7F8FB141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142261" y="846831"/>
            <a:ext cx="6219567" cy="1727875"/>
          </a:xfrm>
        </p:spPr>
        <p:txBody>
          <a:bodyPr/>
          <a:lstStyle/>
          <a:p>
            <a:r>
              <a:rPr lang="en-US" dirty="0"/>
              <a:t>Class of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D8B83-4B4D-415E-97B1-98F01A37B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56872" y="3454730"/>
            <a:ext cx="2792194" cy="146333"/>
          </a:xfrm>
          <a:prstGeom prst="line">
            <a:avLst/>
          </a:prstGeom>
          <a:ln w="762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 descr="Glow Light">
            <a:extLst>
              <a:ext uri="{FF2B5EF4-FFF2-40B4-BE49-F238E27FC236}">
                <a16:creationId xmlns:a16="http://schemas.microsoft.com/office/drawing/2014/main" id="{C42EC70B-AA27-4CE6-94FC-89F7CC99A95A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329284" y="2505923"/>
            <a:ext cx="527652" cy="527652"/>
            <a:chOff x="5994457" y="3309752"/>
            <a:chExt cx="2933700" cy="2933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0347FF-EEE0-423A-9E3D-56AB5A267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991062-AE79-4090-A706-77BDD682B831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 descr="Glow Light">
            <a:extLst>
              <a:ext uri="{FF2B5EF4-FFF2-40B4-BE49-F238E27FC236}">
                <a16:creationId xmlns:a16="http://schemas.microsoft.com/office/drawing/2014/main" id="{9CC9142A-32B6-4E51-AE68-AB7CAAEC8416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558107" y="3360250"/>
            <a:ext cx="849790" cy="849790"/>
            <a:chOff x="5994457" y="3309752"/>
            <a:chExt cx="2933700" cy="29337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476952-B483-4C38-9848-6255E913A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13FB53-37D9-4531-BA95-41EB6E8D8BB9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 descr="Glow Light">
            <a:extLst>
              <a:ext uri="{FF2B5EF4-FFF2-40B4-BE49-F238E27FC236}">
                <a16:creationId xmlns:a16="http://schemas.microsoft.com/office/drawing/2014/main" id="{ADA179D8-0AAD-48A9-BA6A-7273F4FE0DB9}"/>
              </a:ext>
            </a:extLst>
          </p:cNvPr>
          <p:cNvGrpSpPr>
            <a:grpSpLocks noChangeAspect="1"/>
          </p:cNvGrpSpPr>
          <p:nvPr/>
        </p:nvGrpSpPr>
        <p:grpSpPr>
          <a:xfrm>
            <a:off x="5797644" y="2250089"/>
            <a:ext cx="2003762" cy="2003762"/>
            <a:chOff x="5994457" y="3309752"/>
            <a:chExt cx="2933700" cy="29337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D934D5-1EAB-4713-9A15-0DD47F831E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9FC37B-1CCB-4250-BC79-F0BF7021B7E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 descr="Glow Light">
            <a:extLst>
              <a:ext uri="{FF2B5EF4-FFF2-40B4-BE49-F238E27FC236}">
                <a16:creationId xmlns:a16="http://schemas.microsoft.com/office/drawing/2014/main" id="{5D0D98E1-2523-49EE-A252-E4D76984B028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590" y="1821912"/>
            <a:ext cx="2003762" cy="2003762"/>
            <a:chOff x="5994457" y="3309752"/>
            <a:chExt cx="2933700" cy="29337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D7F0F7-099D-4FDA-84D0-55FEC4F03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55D2AF-BA8A-4F8E-9103-F892694868D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Placeholder 3" descr="Female graduate smiling">
            <a:extLst>
              <a:ext uri="{FF2B5EF4-FFF2-40B4-BE49-F238E27FC236}">
                <a16:creationId xmlns:a16="http://schemas.microsoft.com/office/drawing/2014/main" id="{9C8E97EE-CA1E-4009-A4C8-1919C93847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7143878" y="936349"/>
            <a:ext cx="4103549" cy="4985303"/>
          </a:xfr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-180000">
            <a:off x="1104392" y="4501393"/>
            <a:ext cx="5218922" cy="1022868"/>
          </a:xfrm>
        </p:spPr>
        <p:txBody>
          <a:bodyPr/>
          <a:lstStyle/>
          <a:p>
            <a:r>
              <a:rPr lang="en-US" dirty="0"/>
              <a:t>The MASTERS Program </a:t>
            </a:r>
          </a:p>
          <a:p>
            <a:r>
              <a:rPr lang="en-US" dirty="0"/>
              <a:t>Early College Charter High School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 txBox="1">
            <a:spLocks/>
          </p:cNvSpPr>
          <p:nvPr/>
        </p:nvSpPr>
        <p:spPr>
          <a:xfrm rot="21322445">
            <a:off x="10279" y="2039747"/>
            <a:ext cx="6199193" cy="10687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800" kern="1200" spc="-30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Steps for Seniors</a:t>
            </a:r>
          </a:p>
        </p:txBody>
      </p:sp>
    </p:spTree>
    <p:extLst>
      <p:ext uri="{BB962C8B-B14F-4D97-AF65-F5344CB8AC3E}">
        <p14:creationId xmlns:p14="http://schemas.microsoft.com/office/powerpoint/2010/main" val="144894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5251691" y="250003"/>
            <a:ext cx="6615510" cy="1470333"/>
          </a:xfrm>
        </p:spPr>
        <p:txBody>
          <a:bodyPr/>
          <a:lstStyle/>
          <a:p>
            <a:r>
              <a:rPr lang="en-US" dirty="0"/>
              <a:t>Financial Aid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617" r="12617"/>
          <a:stretch>
            <a:fillRect/>
          </a:stretch>
        </p:blipFill>
        <p:spPr>
          <a:xfrm>
            <a:off x="530225" y="1054100"/>
            <a:ext cx="4637088" cy="4637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79" y="2423688"/>
            <a:ext cx="57025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Financial Aid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This opens up October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You need your parents help and taxes until you are age 24.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You do this online and both you and your parents need an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If it asks for money, you are on the wrong website.  This is the website: </a:t>
            </a:r>
            <a:r>
              <a:rPr lang="en-US" sz="2000" u="sng" dirty="0">
                <a:solidFill>
                  <a:schemeClr val="bg1"/>
                </a:solidFill>
                <a:hlinkClick r:id="rId3"/>
              </a:rPr>
              <a:t>https://studentaid.ed.gov/sa/fafsa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 this in October as there can be issues with the paperwork and the money goes to the early submissions.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0660" y="1392842"/>
            <a:ext cx="996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795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6350"/>
            <a:ext cx="12192000" cy="6851650"/>
          </a:xfrm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71E0C-48FA-475B-A68D-A0813BBB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31" y="350818"/>
            <a:ext cx="4607169" cy="62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257638" y="149861"/>
            <a:ext cx="5758496" cy="1207453"/>
          </a:xfrm>
        </p:spPr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073" y="2603614"/>
            <a:ext cx="6076603" cy="4113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Institution</a:t>
            </a:r>
          </a:p>
          <a:p>
            <a:pPr lvl="1"/>
            <a:r>
              <a:rPr lang="en-US" dirty="0"/>
              <a:t>Every college has their own scholarships that can only be used at that college/university.</a:t>
            </a:r>
          </a:p>
          <a:p>
            <a:pPr marL="0" indent="0">
              <a:buNone/>
            </a:pPr>
            <a:r>
              <a:rPr lang="en-US" dirty="0"/>
              <a:t>Private/Agency</a:t>
            </a:r>
          </a:p>
          <a:p>
            <a:pPr lvl="1"/>
            <a:r>
              <a:rPr lang="en-US" u="sng" dirty="0">
                <a:hlinkClick r:id="rId2"/>
              </a:rPr>
              <a:t>www.gocollege.com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www.collegeboard.com</a:t>
            </a:r>
            <a:endParaRPr lang="en-US" dirty="0"/>
          </a:p>
          <a:p>
            <a:pPr lvl="1"/>
            <a:r>
              <a:rPr lang="en-US" u="sng" dirty="0">
                <a:hlinkClick r:id="rId4"/>
              </a:rPr>
              <a:t>www.collegenet.com</a:t>
            </a:r>
            <a:endParaRPr lang="en-US" u="sng" dirty="0"/>
          </a:p>
          <a:p>
            <a:pPr lvl="1"/>
            <a:r>
              <a:rPr lang="en-US" u="sng" dirty="0">
                <a:hlinkClick r:id="rId5"/>
              </a:rPr>
              <a:t>www.fastweb.com</a:t>
            </a:r>
            <a:endParaRPr lang="en-US" u="sng" dirty="0"/>
          </a:p>
          <a:p>
            <a:pPr lvl="1"/>
            <a:r>
              <a:rPr lang="en-US" u="sng" dirty="0">
                <a:hlinkClick r:id="rId6"/>
              </a:rPr>
              <a:t>www.google.com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Merit/Need/Trait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rcRect l="23695" r="2369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87" y="719400"/>
            <a:ext cx="1008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3146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2562192" y="375884"/>
            <a:ext cx="9336249" cy="798840"/>
          </a:xfrm>
        </p:spPr>
        <p:txBody>
          <a:bodyPr/>
          <a:lstStyle/>
          <a:p>
            <a:r>
              <a:rPr lang="en-US" dirty="0"/>
              <a:t>Not Sure what to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84702" y="3165764"/>
            <a:ext cx="5383213" cy="29464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Lori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Has assessments and is certified in giving and interpreting them.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Has over 20 years of experience as a career counselor.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Interview/Resume/Cover Letter/Portfolio Workshops.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430" r="3430"/>
          <a:stretch>
            <a:fillRect/>
          </a:stretch>
        </p:blipFill>
        <p:spPr>
          <a:xfrm>
            <a:off x="1052340" y="2332327"/>
            <a:ext cx="3586335" cy="3586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9941" y="1276543"/>
            <a:ext cx="1380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335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2144110"/>
            <a:ext cx="5383213" cy="3926490"/>
          </a:xfrm>
        </p:spPr>
        <p:txBody>
          <a:bodyPr>
            <a:normAutofit/>
          </a:bodyPr>
          <a:lstStyle/>
          <a:p>
            <a:r>
              <a:rPr lang="en-US" dirty="0"/>
              <a:t>TMP sends out your high school transcripts.</a:t>
            </a:r>
          </a:p>
          <a:p>
            <a:pPr marL="0" indent="0">
              <a:buNone/>
            </a:pPr>
            <a:r>
              <a:rPr lang="en-US" dirty="0"/>
              <a:t>Repeat after me….</a:t>
            </a:r>
          </a:p>
          <a:p>
            <a:r>
              <a:rPr lang="en-US" dirty="0"/>
              <a:t>TMP </a:t>
            </a:r>
            <a:r>
              <a:rPr lang="en-US" u="sng" dirty="0"/>
              <a:t>cannot send my college transcripts!</a:t>
            </a:r>
          </a:p>
          <a:p>
            <a:pPr lvl="1"/>
            <a:r>
              <a:rPr lang="en-US" dirty="0"/>
              <a:t>Only SFCC can send out college SFCC transcripts.</a:t>
            </a:r>
          </a:p>
          <a:p>
            <a:pPr lvl="1"/>
            <a:r>
              <a:rPr lang="en-US" dirty="0"/>
              <a:t>You have two separate transcripts from two separate institutions!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351" r="83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3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-180000">
            <a:off x="902784" y="4506672"/>
            <a:ext cx="5405970" cy="46156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http://tmpguidance.yolasite.com/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180000">
            <a:off x="237039" y="2881646"/>
            <a:ext cx="6057799" cy="1010386"/>
          </a:xfrm>
        </p:spPr>
        <p:txBody>
          <a:bodyPr/>
          <a:lstStyle/>
          <a:p>
            <a:r>
              <a:rPr lang="en-US" sz="8000" dirty="0"/>
              <a:t>One Stop Shop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499" r="22499"/>
          <a:stretch>
            <a:fillRect/>
          </a:stretch>
        </p:blipFill>
        <p:spPr>
          <a:xfrm rot="-180000">
            <a:off x="7187287" y="837158"/>
            <a:ext cx="4197434" cy="50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2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BD99-27AB-42F1-AF63-EDF7975E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2257675" y="333359"/>
            <a:ext cx="8317609" cy="1770810"/>
          </a:xfrm>
        </p:spPr>
        <p:txBody>
          <a:bodyPr/>
          <a:lstStyle/>
          <a:p>
            <a:r>
              <a:rPr lang="en-US" dirty="0"/>
              <a:t>What Else Would You like to Know?</a:t>
            </a:r>
          </a:p>
        </p:txBody>
      </p:sp>
      <p:pic>
        <p:nvPicPr>
          <p:cNvPr id="5" name="Picture Placeholder 4" descr="Class sticking up their hands">
            <a:extLst>
              <a:ext uri="{FF2B5EF4-FFF2-40B4-BE49-F238E27FC236}">
                <a16:creationId xmlns:a16="http://schemas.microsoft.com/office/drawing/2014/main" id="{043A9083-FD94-4226-8610-DAF03AB4EC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5282074" y="2395809"/>
            <a:ext cx="2950904" cy="2950904"/>
          </a:xfrm>
        </p:spPr>
      </p:pic>
      <p:pic>
        <p:nvPicPr>
          <p:cNvPr id="8" name="Picture Placeholder 7" descr="Young woman with glasses">
            <a:extLst>
              <a:ext uri="{FF2B5EF4-FFF2-40B4-BE49-F238E27FC236}">
                <a16:creationId xmlns:a16="http://schemas.microsoft.com/office/drawing/2014/main" id="{348BD5BC-FB77-4585-9ED1-E95D0F860B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1318077" y="2940331"/>
            <a:ext cx="2917531" cy="2917531"/>
          </a:xfrm>
        </p:spPr>
      </p:pic>
      <p:pic>
        <p:nvPicPr>
          <p:cNvPr id="11" name="Picture Placeholder 10" descr="woman smiling">
            <a:extLst>
              <a:ext uri="{FF2B5EF4-FFF2-40B4-BE49-F238E27FC236}">
                <a16:creationId xmlns:a16="http://schemas.microsoft.com/office/drawing/2014/main" id="{1C20F8BA-3464-43DA-AAD7-2F9B3621BA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9247562" y="2774025"/>
            <a:ext cx="1913760" cy="2324981"/>
          </a:xfrm>
        </p:spPr>
      </p:pic>
    </p:spTree>
    <p:extLst>
      <p:ext uri="{BB962C8B-B14F-4D97-AF65-F5344CB8AC3E}">
        <p14:creationId xmlns:p14="http://schemas.microsoft.com/office/powerpoint/2010/main" val="346422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783870" y="429288"/>
            <a:ext cx="4812074" cy="1068772"/>
          </a:xfrm>
        </p:spPr>
        <p:txBody>
          <a:bodyPr/>
          <a:lstStyle/>
          <a:p>
            <a:r>
              <a:rPr lang="en-US" dirty="0"/>
              <a:t>ACT/SAT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301" y="2498727"/>
            <a:ext cx="5383213" cy="2946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Sign up and take the October ACT and/or SAT.</a:t>
            </a:r>
            <a:endParaRPr lang="en-US" dirty="0"/>
          </a:p>
          <a:p>
            <a:pPr lvl="1"/>
            <a:r>
              <a:rPr lang="en-US" dirty="0"/>
              <a:t>College deadlines are approaching fast, and even if you are not sure if or which college, you need to have your options open. </a:t>
            </a:r>
          </a:p>
          <a:p>
            <a:pPr lvl="1"/>
            <a:r>
              <a:rPr lang="en-US" dirty="0"/>
              <a:t>School code is </a:t>
            </a:r>
            <a:r>
              <a:rPr lang="en-US" sz="3200" dirty="0"/>
              <a:t>320-622</a:t>
            </a:r>
            <a:r>
              <a:rPr lang="en-US" dirty="0"/>
              <a:t>.</a:t>
            </a:r>
            <a:endParaRPr lang="en-US" sz="3200" dirty="0"/>
          </a:p>
        </p:txBody>
      </p:sp>
      <p:pic>
        <p:nvPicPr>
          <p:cNvPr id="6" name="Picture Placeholder 5" descr="Students looking at screen">
            <a:extLst>
              <a:ext uri="{FF2B5EF4-FFF2-40B4-BE49-F238E27FC236}">
                <a16:creationId xmlns:a16="http://schemas.microsoft.com/office/drawing/2014/main" id="{58588E92-03BB-4324-8A87-3CAD7C92C8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7163140" y="1710818"/>
            <a:ext cx="3436364" cy="3436364"/>
          </a:xfrm>
        </p:spPr>
      </p:pic>
      <p:sp>
        <p:nvSpPr>
          <p:cNvPr id="4" name="TextBox 3"/>
          <p:cNvSpPr txBox="1"/>
          <p:nvPr/>
        </p:nvSpPr>
        <p:spPr>
          <a:xfrm>
            <a:off x="640080" y="1155469"/>
            <a:ext cx="407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119" y="1737823"/>
            <a:ext cx="418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COVID - OPTIONAL</a:t>
            </a:r>
          </a:p>
        </p:txBody>
      </p:sp>
    </p:spTree>
    <p:extLst>
      <p:ext uri="{BB962C8B-B14F-4D97-AF65-F5344CB8AC3E}">
        <p14:creationId xmlns:p14="http://schemas.microsoft.com/office/powerpoint/2010/main" val="16935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EA78-A07D-4CD6-93DB-309F5427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4314632" y="246448"/>
            <a:ext cx="7424811" cy="1152625"/>
          </a:xfrm>
        </p:spPr>
        <p:txBody>
          <a:bodyPr/>
          <a:lstStyle/>
          <a:p>
            <a:r>
              <a:rPr lang="en-US" dirty="0"/>
              <a:t>Look for Colleges</a:t>
            </a:r>
          </a:p>
        </p:txBody>
      </p:sp>
      <p:pic>
        <p:nvPicPr>
          <p:cNvPr id="5" name="Picture Placeholder 4" descr="Study group">
            <a:extLst>
              <a:ext uri="{FF2B5EF4-FFF2-40B4-BE49-F238E27FC236}">
                <a16:creationId xmlns:a16="http://schemas.microsoft.com/office/drawing/2014/main" id="{7DC17683-BC29-4079-9DBF-CDC62243A6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1260289" y="2552286"/>
            <a:ext cx="2736000" cy="2736000"/>
          </a:xfr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rot="-180000">
            <a:off x="309889" y="1601886"/>
            <a:ext cx="4636800" cy="4636800"/>
          </a:xfrm>
        </p:spPr>
      </p:sp>
      <p:sp>
        <p:nvSpPr>
          <p:cNvPr id="6" name="TextBox 5"/>
          <p:cNvSpPr txBox="1"/>
          <p:nvPr/>
        </p:nvSpPr>
        <p:spPr>
          <a:xfrm>
            <a:off x="5177725" y="1267596"/>
            <a:ext cx="773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477" y="2113981"/>
            <a:ext cx="520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Look for colleges – trade schools – military/work options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College visits (Most colleges have virtual tours)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Applications – watch deadlines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0565" y="3766998"/>
            <a:ext cx="65367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>
                <a:hlinkClick r:id="rId4"/>
              </a:rPr>
              <a:t>https://bigfuture.collegeboard.org/college-search</a:t>
            </a:r>
            <a:endParaRPr lang="en-US" sz="1600" dirty="0"/>
          </a:p>
          <a:p>
            <a:pPr lvl="0"/>
            <a:r>
              <a:rPr lang="en-US" sz="1600" b="1" u="sng" dirty="0">
                <a:hlinkClick r:id="rId5"/>
              </a:rPr>
              <a:t>https://ctcl.org/</a:t>
            </a:r>
            <a:endParaRPr lang="en-US" sz="1600" dirty="0"/>
          </a:p>
          <a:p>
            <a:pPr lvl="0"/>
            <a:r>
              <a:rPr lang="en-US" sz="1600" b="1" u="sng" dirty="0">
                <a:hlinkClick r:id="rId6"/>
              </a:rPr>
              <a:t>https://www.princetonreview.com/college-search</a:t>
            </a:r>
            <a:endParaRPr lang="en-US" sz="1600" dirty="0"/>
          </a:p>
          <a:p>
            <a:pPr lvl="0"/>
            <a:r>
              <a:rPr lang="en-US" sz="1600" b="1" u="sng" dirty="0">
                <a:hlinkClick r:id="rId7"/>
              </a:rPr>
              <a:t>https://www.niche.com/</a:t>
            </a:r>
            <a:endParaRPr lang="en-US" sz="1600" dirty="0"/>
          </a:p>
          <a:p>
            <a:pPr lvl="0"/>
            <a:r>
              <a:rPr lang="en-US" sz="1600" b="1" u="sng" dirty="0">
                <a:hlinkClick r:id="rId8"/>
              </a:rPr>
              <a:t>https://www.collegedata.com/en/explore-colleges/college-search/</a:t>
            </a:r>
            <a:endParaRPr lang="en-US" sz="1600" dirty="0"/>
          </a:p>
          <a:p>
            <a:pPr lvl="0"/>
            <a:r>
              <a:rPr lang="en-US" sz="1600" b="1" u="sng" dirty="0">
                <a:hlinkClick r:id="rId9"/>
              </a:rPr>
              <a:t>https://www.mycollegeoptions.org/CollegeSearch</a:t>
            </a:r>
            <a:endParaRPr lang="en-US" sz="1600" dirty="0"/>
          </a:p>
          <a:p>
            <a:pPr lvl="0"/>
            <a:r>
              <a:rPr lang="en-US" sz="1600" b="1" u="sng" dirty="0">
                <a:hlinkClick r:id="rId10"/>
              </a:rPr>
              <a:t>https://www.petersons.com/college-search.aspx</a:t>
            </a:r>
            <a:endParaRPr lang="en-US" sz="1600" dirty="0"/>
          </a:p>
          <a:p>
            <a:pPr lvl="0"/>
            <a:r>
              <a:rPr lang="en-US" sz="1600" b="1" u="sng" dirty="0">
                <a:hlinkClick r:id="rId11"/>
              </a:rPr>
              <a:t>https://www.unigo.com/college-match</a:t>
            </a:r>
            <a:endParaRPr lang="en-US" sz="1600" dirty="0"/>
          </a:p>
          <a:p>
            <a:pPr lvl="0"/>
            <a:r>
              <a:rPr lang="en-US" sz="1600" b="1" u="sng" dirty="0">
                <a:hlinkClick r:id="rId12"/>
              </a:rPr>
              <a:t>https://www.collegexpress.com/college/search/</a:t>
            </a:r>
            <a:endParaRPr lang="en-US" sz="16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93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664200" cy="29464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/>
              <a:t>Apply to college</a:t>
            </a:r>
            <a:endParaRPr lang="en-US" dirty="0"/>
          </a:p>
          <a:p>
            <a:pPr lvl="1"/>
            <a:r>
              <a:rPr lang="en-US" dirty="0"/>
              <a:t>If you don’t apply, you are not going.</a:t>
            </a:r>
            <a:endParaRPr lang="en-US" sz="3200" dirty="0"/>
          </a:p>
          <a:p>
            <a:pPr lvl="1"/>
            <a:r>
              <a:rPr lang="en-US" dirty="0"/>
              <a:t>Do this as soon as possible.</a:t>
            </a:r>
            <a:endParaRPr lang="en-US" sz="3200" dirty="0"/>
          </a:p>
          <a:p>
            <a:pPr lvl="1"/>
            <a:r>
              <a:rPr lang="en-US" dirty="0"/>
              <a:t>You do not have to have your ACT or SAT scores to apply.</a:t>
            </a:r>
            <a:endParaRPr lang="en-US" sz="3200" dirty="0"/>
          </a:p>
          <a:p>
            <a:pPr lvl="1"/>
            <a:r>
              <a:rPr lang="en-US" dirty="0"/>
              <a:t>Money is typically given to student who apply early.</a:t>
            </a:r>
            <a:endParaRPr lang="en-US" sz="3200" dirty="0"/>
          </a:p>
          <a:p>
            <a:pPr lvl="1"/>
            <a:r>
              <a:rPr lang="en-US" dirty="0"/>
              <a:t>Watch the deadlines and requirements.</a:t>
            </a:r>
            <a:endParaRPr lang="en-US" sz="3200" dirty="0"/>
          </a:p>
        </p:txBody>
      </p:sp>
      <p:pic>
        <p:nvPicPr>
          <p:cNvPr id="5" name="Picture Placeholder 4" descr="Class sticking up their hands">
            <a:extLst>
              <a:ext uri="{FF2B5EF4-FFF2-40B4-BE49-F238E27FC236}">
                <a16:creationId xmlns:a16="http://schemas.microsoft.com/office/drawing/2014/main" id="{043A9083-FD94-4226-8610-DAF03AB4EC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r="21"/>
          <a:stretch>
            <a:fillRect/>
          </a:stretch>
        </p:blipFill>
        <p:spPr>
          <a:xfrm rot="-180000">
            <a:off x="7409982" y="2194276"/>
            <a:ext cx="3780000" cy="3780000"/>
          </a:xfrm>
        </p:spPr>
      </p:pic>
      <p:sp>
        <p:nvSpPr>
          <p:cNvPr id="6" name="TextBox 5"/>
          <p:cNvSpPr txBox="1"/>
          <p:nvPr/>
        </p:nvSpPr>
        <p:spPr>
          <a:xfrm>
            <a:off x="572474" y="1374676"/>
            <a:ext cx="773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9856">
            <a:off x="7438153" y="2192385"/>
            <a:ext cx="3738538" cy="3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4" y="99752"/>
            <a:ext cx="6012819" cy="4236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33" y="2542791"/>
            <a:ext cx="5925194" cy="41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4842092" y="101074"/>
            <a:ext cx="6993164" cy="1212730"/>
          </a:xfrm>
        </p:spPr>
        <p:txBody>
          <a:bodyPr/>
          <a:lstStyle/>
          <a:p>
            <a:r>
              <a:rPr lang="en-US" sz="6600" dirty="0"/>
              <a:t>Early Decision/Action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219" r="20219"/>
          <a:stretch>
            <a:fillRect/>
          </a:stretch>
        </p:blipFill>
        <p:spPr>
          <a:xfrm>
            <a:off x="363538" y="347663"/>
            <a:ext cx="4094162" cy="4792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5270" y="2616318"/>
            <a:ext cx="66668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Applying early decision or early action program.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Applications are submitted between October and December.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There are benefits of receiving the college’s decision early, usually before January 1st.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Only apply early to a college or university that you would most like to attend.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Many early decision programs are legally binding, requiring you to attend the college or university to which you are applying, should the accept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2841" y="1169768"/>
            <a:ext cx="1504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88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5204920" y="102793"/>
            <a:ext cx="6499681" cy="1246187"/>
          </a:xfrm>
        </p:spPr>
        <p:txBody>
          <a:bodyPr/>
          <a:lstStyle/>
          <a:p>
            <a:r>
              <a:rPr lang="en-US" dirty="0"/>
              <a:t>College Essays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998" r="8998"/>
          <a:stretch>
            <a:fillRect/>
          </a:stretch>
        </p:blipFill>
        <p:spPr>
          <a:xfrm rot="-180000">
            <a:off x="421804" y="1802624"/>
            <a:ext cx="4636800" cy="463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10" y="2458485"/>
            <a:ext cx="59138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College essays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 every college requires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 need essays for some scholarships.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Reach out to faculty and staff for assistance.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not send your essays without someone else proofreading them.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841" y="1169768"/>
            <a:ext cx="1504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499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1321854" y="495881"/>
            <a:ext cx="4980381" cy="1215976"/>
          </a:xfrm>
        </p:spPr>
        <p:txBody>
          <a:bodyPr/>
          <a:lstStyle/>
          <a:p>
            <a:r>
              <a:rPr lang="en-US" dirty="0"/>
              <a:t>Resumes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738" y="2306233"/>
            <a:ext cx="5694680" cy="280369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Create a professional and strength-based resume</a:t>
            </a:r>
            <a:endParaRPr lang="en-US" dirty="0"/>
          </a:p>
          <a:p>
            <a:pPr lvl="1"/>
            <a:r>
              <a:rPr lang="en-US" dirty="0"/>
              <a:t>You are going to need one!</a:t>
            </a:r>
            <a:endParaRPr lang="en-US" sz="3200" dirty="0"/>
          </a:p>
          <a:p>
            <a:pPr lvl="1"/>
            <a:r>
              <a:rPr lang="en-US" dirty="0"/>
              <a:t>Lori can help you.</a:t>
            </a:r>
            <a:endParaRPr lang="en-US" sz="3200" dirty="0"/>
          </a:p>
          <a:p>
            <a:pPr lvl="1"/>
            <a:r>
              <a:rPr lang="en-US" dirty="0"/>
              <a:t>We have handouts, presentations and expertise to help you.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521" r="95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738" y="1269521"/>
            <a:ext cx="1504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943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80000">
            <a:off x="4311846" y="258495"/>
            <a:ext cx="7841526" cy="1681497"/>
          </a:xfrm>
        </p:spPr>
        <p:txBody>
          <a:bodyPr/>
          <a:lstStyle/>
          <a:p>
            <a:r>
              <a:rPr lang="en-US" dirty="0"/>
              <a:t>Letters of Recommendation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00846" y="2864382"/>
            <a:ext cx="6228412" cy="369916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/>
              <a:t>Letters of Recommendation</a:t>
            </a:r>
            <a:endParaRPr lang="en-US" dirty="0"/>
          </a:p>
          <a:p>
            <a:pPr lvl="1"/>
            <a:r>
              <a:rPr lang="en-US" dirty="0"/>
              <a:t>Not all colleges and/or scholarships require letters of recommendations.</a:t>
            </a:r>
            <a:endParaRPr lang="en-US" sz="3200" dirty="0"/>
          </a:p>
          <a:p>
            <a:pPr lvl="1"/>
            <a:r>
              <a:rPr lang="en-US" dirty="0"/>
              <a:t>Make sure to give at least two weeks to a month for your recommenders to write these letters.  </a:t>
            </a:r>
            <a:endParaRPr lang="en-US" sz="3200" dirty="0"/>
          </a:p>
          <a:p>
            <a:pPr lvl="1"/>
            <a:r>
              <a:rPr lang="en-US" dirty="0"/>
              <a:t>There are bottle necks.  Meaning that letters of recommendations are due at the same time.  Get your requests in early.</a:t>
            </a:r>
            <a:endParaRPr lang="en-US" sz="3200" dirty="0"/>
          </a:p>
          <a:p>
            <a:pPr lvl="1"/>
            <a:r>
              <a:rPr lang="en-US" dirty="0"/>
              <a:t>Common App requires letters of recommendations.  It also requires your school counselor to write a letter.  </a:t>
            </a:r>
            <a:endParaRPr lang="en-US" sz="3200" dirty="0"/>
          </a:p>
          <a:p>
            <a:pPr lvl="1"/>
            <a:r>
              <a:rPr lang="en-US" dirty="0"/>
              <a:t>Give the recommender your resume and sit down with the person to talk about what you would like to see in your letter.</a:t>
            </a:r>
            <a:endParaRPr lang="en-US" sz="3200" dirty="0"/>
          </a:p>
          <a:p>
            <a:pPr lvl="1"/>
            <a:r>
              <a:rPr lang="en-US" dirty="0"/>
              <a:t>It is not appropriate for your parent to ask your teacher/counselor/administrator for a letter for you.  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370" r="18370"/>
          <a:stretch>
            <a:fillRect/>
          </a:stretch>
        </p:blipFill>
        <p:spPr>
          <a:xfrm>
            <a:off x="898786" y="2818014"/>
            <a:ext cx="3255489" cy="3255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2142" y="1834786"/>
            <a:ext cx="1504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3866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939"/>
      </a:accent1>
      <a:accent2>
        <a:srgbClr val="665B3C"/>
      </a:accent2>
      <a:accent3>
        <a:srgbClr val="BB9B3F"/>
      </a:accent3>
      <a:accent4>
        <a:srgbClr val="E4D6AE"/>
      </a:accent4>
      <a:accent5>
        <a:srgbClr val="00B0F0"/>
      </a:accent5>
      <a:accent6>
        <a:srgbClr val="70AD47"/>
      </a:accent6>
      <a:hlink>
        <a:srgbClr val="BB9B3F"/>
      </a:hlink>
      <a:folHlink>
        <a:srgbClr val="BB9B3F"/>
      </a:folHlink>
    </a:clrScheme>
    <a:fontScheme name="Custom 277">
      <a:majorFont>
        <a:latin typeface="Bodoni M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_DarkSparkly_02_Win32_SB v2" id="{FC39BF81-9A1C-49D0-A881-E35DEA9FE5DD}" vid="{F89B74A1-43EA-4DD6-B7B2-623D810E3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CE4EA-DC68-4573-BCFD-7762B974A8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0B65E6-33CD-4A91-B12E-F5B66565CB01}">
  <ds:schemaRefs>
    <ds:schemaRef ds:uri="http://schemas.microsoft.com/office/2006/documentManagement/types"/>
    <ds:schemaRef ds:uri="16c05727-aa75-4e4a-9b5f-8a80a1165891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AA7420-961E-4184-9DBC-0592586FE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 celebration graduation</Template>
  <TotalTime>0</TotalTime>
  <Words>746</Words>
  <Application>Microsoft Office PowerPoint</Application>
  <PresentationFormat>Widescreen</PresentationFormat>
  <Paragraphs>98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Bodoni MT</vt:lpstr>
      <vt:lpstr>Calibri</vt:lpstr>
      <vt:lpstr>Corbel</vt:lpstr>
      <vt:lpstr>Office Theme</vt:lpstr>
      <vt:lpstr>Class of 2021</vt:lpstr>
      <vt:lpstr>ACT/SAT</vt:lpstr>
      <vt:lpstr>Look for Colleges</vt:lpstr>
      <vt:lpstr>Apply to College</vt:lpstr>
      <vt:lpstr>PowerPoint Presentation</vt:lpstr>
      <vt:lpstr>Early Decision/Action</vt:lpstr>
      <vt:lpstr>College Essays</vt:lpstr>
      <vt:lpstr>Resumes</vt:lpstr>
      <vt:lpstr>Letters of Recommendation</vt:lpstr>
      <vt:lpstr>Financial Aid</vt:lpstr>
      <vt:lpstr>PowerPoint Presentation</vt:lpstr>
      <vt:lpstr>Scholarships</vt:lpstr>
      <vt:lpstr>Not Sure what to do?</vt:lpstr>
      <vt:lpstr>Transcripts</vt:lpstr>
      <vt:lpstr>One Stop Shop</vt:lpstr>
      <vt:lpstr>What Else Would You like to Know?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2020-08-31T15:01:52Z</dcterms:created>
  <dcterms:modified xsi:type="dcterms:W3CDTF">2020-09-01T23:17:53Z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